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2" r:id="rId2"/>
  </p:sldMasterIdLst>
  <p:notesMasterIdLst>
    <p:notesMasterId r:id="rId19"/>
  </p:notesMasterIdLst>
  <p:sldIdLst>
    <p:sldId id="256" r:id="rId3"/>
    <p:sldId id="272" r:id="rId4"/>
    <p:sldId id="273" r:id="rId5"/>
    <p:sldId id="290" r:id="rId6"/>
    <p:sldId id="297" r:id="rId7"/>
    <p:sldId id="307" r:id="rId8"/>
    <p:sldId id="289" r:id="rId9"/>
    <p:sldId id="311" r:id="rId10"/>
    <p:sldId id="310" r:id="rId11"/>
    <p:sldId id="308" r:id="rId12"/>
    <p:sldId id="302" r:id="rId13"/>
    <p:sldId id="303" r:id="rId14"/>
    <p:sldId id="312" r:id="rId15"/>
    <p:sldId id="286" r:id="rId16"/>
    <p:sldId id="279" r:id="rId17"/>
    <p:sldId id="284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2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5" autoAdjust="0"/>
    <p:restoredTop sz="92994" autoAdjust="0"/>
  </p:normalViewPr>
  <p:slideViewPr>
    <p:cSldViewPr>
      <p:cViewPr varScale="1">
        <p:scale>
          <a:sx n="100" d="100"/>
          <a:sy n="100" d="100"/>
        </p:scale>
        <p:origin x="1592" y="176"/>
      </p:cViewPr>
      <p:guideLst>
        <p:guide orient="horz" pos="2182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915D26B-6900-514B-AA23-9925251E47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36F49D2-40EE-FF46-8C9F-27A9A8DA2C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87780532-5ED3-1244-B6C5-7F5D42C471D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0625EBFA-DF32-FB4B-917E-055C0FEE6FE1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CA1B917E-7ED6-1E47-9B43-847264C06A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7A77DC11-C946-C349-9AFE-882F290DA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200" noProof="1">
                <a:latin typeface="Arial" charset="0"/>
                <a:ea typeface="SimSun" charset="-122"/>
                <a:cs typeface="+mn-ea"/>
              </a:defRPr>
            </a:lvl1pPr>
          </a:lstStyle>
          <a:p>
            <a:pPr>
              <a:defRPr/>
            </a:pPr>
            <a:fld id="{44250230-FEA2-3144-B806-C9972EEC8549}" type="slidenum">
              <a:rPr lang="en-US" altLang="x-none"/>
              <a:pPr>
                <a:defRPr/>
              </a:pPr>
              <a:t>‹#›</a:t>
            </a:fld>
            <a:endParaRPr lang="en-US" altLang="x-none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BAE001-0A53-A24F-B4EE-49A77E04C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664C91-6FB5-3B45-AA63-5D29BC70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36F479-5F15-8E4D-B766-54CD73CE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2797B-9594-AD4A-B38B-5CC84AB046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8704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092847-6772-3B4C-A890-FC27A14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A9C3ED-4292-5848-9799-C2A19429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DF31BCC-8C95-7645-97F6-CCC25BCF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95B3-711D-A342-B7AB-580F968F6E1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0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8307" y="188913"/>
            <a:ext cx="1980406" cy="6192837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826413" cy="6192837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CE37B4-9D07-9346-A5A7-F73735E0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26E78E-15BC-8A47-84A7-D86814E2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C44B7D-B16B-1A43-960B-66808AEC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E0E29-D245-9343-BC20-C44D0E6725C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012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1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6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094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966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7117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563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181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04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73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52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46D4E0-C7C0-3544-9AC7-812A452B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467146-39DE-9945-B12A-B6DBE9B8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040FCC-69D8-7D47-858F-8C2831D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9C5DC-2D39-B848-80EF-3ED3CE9CC99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1732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579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538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8307" y="188913"/>
            <a:ext cx="1980406" cy="6192837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826413" cy="6192837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73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A23838-D7F6-B64B-8BF0-B702E60A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696DE8-FCE5-CA43-B744-A385C356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8CD602-BE2B-964D-965E-DFB6C7F8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E3960-E0AD-A84F-99A8-ABF9718F47F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043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7117" y="1125538"/>
            <a:ext cx="3881596" cy="525621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B02FB-12AE-EC48-8D6D-5BE7669B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89F79D-20D1-8E4A-A0EB-879D0695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E6BB2B-C1FB-184D-9AE4-6FF2C7F2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0CCC8-C7D9-A146-9EF4-3A74FAF491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097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0A92A0-5954-5247-BCB8-50E7A077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B0D8935-69A8-B14E-83B5-01CF7AB7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AC479B-3F8A-054E-AC39-7FF31B96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95F54-EDE4-0540-9509-01FCC017328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8036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2F67A0-8F80-2F4F-B7CD-6C8185EC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15E2D8-AD53-7F4E-8552-305B8909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48DCD59-459D-5149-81DF-EFB9A467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EF38E-212C-DF48-9E02-6AC3B56949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11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8A7EB8-CACB-1645-A85D-1B8FF668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1D8611-E218-414C-B8A4-B0A340D9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AA4112-00CA-E14D-AECA-5A9D50A8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762C-C6B8-2547-A3FF-0010B6A709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65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8D834-8E6B-0C4D-A2F8-5EAD4957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AB219-68A7-4D4C-9B37-55EF08B7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EEB09-9472-A94E-8C50-15DFC650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F3425-A132-094D-AEEA-77DBD55CDF6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13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BA73F-0A46-244B-98D2-8FE2A3AD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88A49-A8E3-F949-A6EB-40774081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06F02-0FD2-ED4C-AAE2-E26CB2F1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22861-F419-B640-86EC-20CA52FE79B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209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 descr="图片2(1)副本.jpg">
            <a:extLst>
              <a:ext uri="{FF2B5EF4-FFF2-40B4-BE49-F238E27FC236}">
                <a16:creationId xmlns:a16="http://schemas.microsoft.com/office/drawing/2014/main" id="{4BE37380-74FD-184A-A8A5-DAEC1FAEB0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9742F6C5-AA74-2544-8103-6F2A442EC1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16013" y="188913"/>
            <a:ext cx="6696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67A3769D-64F5-1149-B496-89B1089B68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9" name="Rectangle 4">
            <a:extLst>
              <a:ext uri="{FF2B5EF4-FFF2-40B4-BE49-F238E27FC236}">
                <a16:creationId xmlns:a16="http://schemas.microsoft.com/office/drawing/2014/main" id="{51602EAB-240A-2C41-9CDF-32CE2A913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0" name="Rectangle 5">
            <a:extLst>
              <a:ext uri="{FF2B5EF4-FFF2-40B4-BE49-F238E27FC236}">
                <a16:creationId xmlns:a16="http://schemas.microsoft.com/office/drawing/2014/main" id="{53696372-327A-8646-875C-668027263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031" name="Rectangle 6">
            <a:extLst>
              <a:ext uri="{FF2B5EF4-FFF2-40B4-BE49-F238E27FC236}">
                <a16:creationId xmlns:a16="http://schemas.microsoft.com/office/drawing/2014/main" id="{B5E66C02-2C4E-1347-BC22-30F3ADE56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Clr>
                <a:srgbClr val="000000"/>
              </a:buClr>
              <a:buFont typeface="DejaVu Sans" charset="0"/>
              <a:buNone/>
              <a:defRPr sz="1400" noProof="1">
                <a:latin typeface="Arial" charset="0"/>
                <a:ea typeface="SimSun" charset="-122"/>
                <a:cs typeface="+mn-ea"/>
              </a:defRPr>
            </a:lvl1pPr>
          </a:lstStyle>
          <a:p>
            <a:pPr>
              <a:defRPr/>
            </a:pPr>
            <a:fld id="{CDBC31B9-7F45-974D-8671-E3537986ECFE}" type="slidenum">
              <a:rPr lang="en-US" altLang="x-none"/>
              <a:pPr>
                <a:defRPr/>
              </a:pPr>
              <a:t>‹#›</a:t>
            </a:fld>
            <a:endParaRPr lang="en-US" altLang="x-none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tsinghua-ppt-template-First副本">
            <a:extLst>
              <a:ext uri="{FF2B5EF4-FFF2-40B4-BE49-F238E27FC236}">
                <a16:creationId xmlns:a16="http://schemas.microsoft.com/office/drawing/2014/main" id="{7E1FCF92-64DA-A745-A847-4E93D706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9237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64AE0DFC-4ACB-2B42-B7D1-68350D4470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16013" y="188913"/>
            <a:ext cx="6696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C10587B-B665-C34F-911D-3C876938F9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27088" y="1125538"/>
            <a:ext cx="792162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SimSun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xsjy/jieb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orts.sina.com.cn/" TargetMode="External"/><Relationship Id="rId2" Type="http://schemas.openxmlformats.org/officeDocument/2006/relationships/hyperlink" Target="https://sports.qq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s.163.com/nba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s.163.com/19/0820/09/EN0V0TRP0005877U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ba.sports.163.com/team/1000000026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>
            <a:extLst>
              <a:ext uri="{FF2B5EF4-FFF2-40B4-BE49-F238E27FC236}">
                <a16:creationId xmlns:a16="http://schemas.microsoft.com/office/drawing/2014/main" id="{A118B979-8DB1-4149-AD07-BA4199A1245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132138" y="4652963"/>
            <a:ext cx="5688012" cy="1008062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zh-CN" altLang="zh-CN" sz="2800"/>
              <a:t>第三周大作业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9F6DB94-2950-CB4B-8A51-65D84233858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-34925" y="1989138"/>
            <a:ext cx="9178925" cy="1368425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大作业三  体育新闻整合与检索系统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(3)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系统设计：关键词搜索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搜索页面存在一个查询表单，包括一个文本框和一个查询按钮。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文本框输入一个关键词，需要查询出含有该关键词的新闻。</a:t>
            </a: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点击查询按钮后跳转到查询结果页面，列出所有含有该关键词的新闻。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页面中需要显示查询结果数量以及查询时间。</a:t>
            </a: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查询出的结果如较多则需进行分页。</a:t>
            </a: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从搜索结果列表也能链接到新闻详情页。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为保证搜索功能高效，</a:t>
            </a:r>
            <a:r>
              <a:rPr lang="zh-CN" altLang="en-US" sz="2000" b="1" dirty="0">
                <a:solidFill>
                  <a:srgbClr val="FF0000"/>
                </a:solidFill>
              </a:rPr>
              <a:t>建议</a:t>
            </a:r>
            <a:r>
              <a:rPr lang="zh-CN" altLang="en-US" sz="2000" b="1" dirty="0">
                <a:solidFill>
                  <a:srgbClr val="000000"/>
                </a:solidFill>
              </a:rPr>
              <a:t>对新闻标题和正文进行分词（可使用</a:t>
            </a:r>
            <a:r>
              <a:rPr lang="en-US" altLang="zh-CN" sz="2000" b="1" dirty="0" err="1">
                <a:solidFill>
                  <a:srgbClr val="000000"/>
                </a:solidFill>
              </a:rPr>
              <a:t>jieba</a:t>
            </a:r>
            <a:r>
              <a:rPr lang="zh-CN" altLang="en-US" sz="2000" b="1" dirty="0">
                <a:solidFill>
                  <a:srgbClr val="000000"/>
                </a:solidFill>
              </a:rPr>
              <a:t>等工具），并对分词建立倒排索引（或其他加速查询的方法），来完成这一功能。</a:t>
            </a: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9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>
            <a:extLst>
              <a:ext uri="{FF2B5EF4-FFF2-40B4-BE49-F238E27FC236}">
                <a16:creationId xmlns:a16="http://schemas.microsoft.com/office/drawing/2014/main" id="{0CA633AE-2876-B44B-8547-E47F83988E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3554" name="内容占位符 2">
            <a:extLst>
              <a:ext uri="{FF2B5EF4-FFF2-40B4-BE49-F238E27FC236}">
                <a16:creationId xmlns:a16="http://schemas.microsoft.com/office/drawing/2014/main" id="{2710764E-E0A2-704A-A527-0589219B293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1123950"/>
            <a:ext cx="8964613" cy="49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(4)</a:t>
            </a:r>
            <a:r>
              <a:rPr lang="zh-CN" altLang="en-US" sz="2800" b="1" dirty="0"/>
              <a:t> 页面的布局与美化</a:t>
            </a:r>
            <a:endParaRPr lang="en-US" altLang="zh-CN" sz="12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使用</a:t>
            </a:r>
            <a:r>
              <a:rPr lang="en-US" altLang="zh-CN" sz="2000" b="1" dirty="0" err="1">
                <a:solidFill>
                  <a:srgbClr val="000000"/>
                </a:solidFill>
              </a:rPr>
              <a:t>css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en-US" altLang="zh-CN" sz="2000" b="1" dirty="0" err="1">
                <a:solidFill>
                  <a:srgbClr val="000000"/>
                </a:solidFill>
              </a:rPr>
              <a:t>javascript</a:t>
            </a:r>
            <a:r>
              <a:rPr lang="zh-CN" altLang="en-US" sz="2000" b="1" dirty="0">
                <a:solidFill>
                  <a:srgbClr val="000000"/>
                </a:solidFill>
              </a:rPr>
              <a:t>等前端语言或前端框架对页面布局进行美化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搜索结果列表页中包含关键词的标题和正文部分予以高亮显示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</a:endParaRPr>
          </a:p>
        </p:txBody>
      </p:sp>
      <p:pic>
        <p:nvPicPr>
          <p:cNvPr id="23555" name="图片 1">
            <a:extLst>
              <a:ext uri="{FF2B5EF4-FFF2-40B4-BE49-F238E27FC236}">
                <a16:creationId xmlns:a16="http://schemas.microsoft.com/office/drawing/2014/main" id="{4A6B8D53-E5CA-DA45-AA5F-05ECABEC7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068638"/>
            <a:ext cx="3979862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8E9BC3F2-2E45-E547-B474-DB3F1344C8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4578" name="内容占位符 2">
            <a:extLst>
              <a:ext uri="{FF2B5EF4-FFF2-40B4-BE49-F238E27FC236}">
                <a16:creationId xmlns:a16="http://schemas.microsoft.com/office/drawing/2014/main" id="{D7E801E5-1698-6447-9A52-3A2A7E5A3B5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1123950"/>
            <a:ext cx="8964613" cy="5473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(5)</a:t>
            </a:r>
            <a:r>
              <a:rPr lang="zh-CN" altLang="en-US" sz="2800" b="1" dirty="0"/>
              <a:t> 加分项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：高级搜索</a:t>
            </a:r>
            <a:endParaRPr lang="en-US" altLang="zh-CN" sz="12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在保留基础单关键词查询的基础上，支持下列几种高级搜索功能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多关键词搜索：支持输入一段包含多个词的文本，查询与输入的内容接近的若干条结果。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多关键词搜索的文本不一定要与新闻文本完全匹配。应当计算查询文本和新闻文本的</a:t>
            </a:r>
            <a:r>
              <a:rPr lang="zh-CN" altLang="en-US" sz="1600" b="1" dirty="0">
                <a:solidFill>
                  <a:srgbClr val="C00000"/>
                </a:solidFill>
              </a:rPr>
              <a:t>匹配程度</a:t>
            </a:r>
            <a:r>
              <a:rPr lang="zh-CN" altLang="en-US" sz="1600" b="1" dirty="0">
                <a:solidFill>
                  <a:srgbClr val="000000"/>
                </a:solidFill>
              </a:rPr>
              <a:t>，优先展示匹配程度高的新闻。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匹配程度应当考虑到不同词的重要程度不同。例如，用户输入“巴塞罗那的梅西”，其中“巴塞罗那”和“梅西”两个词的重要程度比“的”要高。（可以使用</a:t>
            </a:r>
            <a:r>
              <a:rPr lang="en-US" altLang="zh-CN" sz="1600" b="1" dirty="0">
                <a:solidFill>
                  <a:srgbClr val="000000"/>
                </a:solidFill>
              </a:rPr>
              <a:t>TF-IDF</a:t>
            </a:r>
            <a:r>
              <a:rPr lang="zh-CN" altLang="en-US" sz="1600" b="1" dirty="0">
                <a:solidFill>
                  <a:srgbClr val="000000"/>
                </a:solidFill>
              </a:rPr>
              <a:t>等方式来衡量）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以上高级搜索功能应当与单关键词搜索使用同一个搜索框和结果页。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</a:rPr>
              <a:t>在保证基础功能完善和结果正确的基础上，新闻总量越大，查询时间越短，得分会越高。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>
            <a:extLst>
              <a:ext uri="{FF2B5EF4-FFF2-40B4-BE49-F238E27FC236}">
                <a16:creationId xmlns:a16="http://schemas.microsoft.com/office/drawing/2014/main" id="{8E9BC3F2-2E45-E547-B474-DB3F1344C8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4578" name="内容占位符 2">
            <a:extLst>
              <a:ext uri="{FF2B5EF4-FFF2-40B4-BE49-F238E27FC236}">
                <a16:creationId xmlns:a16="http://schemas.microsoft.com/office/drawing/2014/main" id="{D7E801E5-1698-6447-9A52-3A2A7E5A3B5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1123950"/>
            <a:ext cx="8964613" cy="5473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(5)</a:t>
            </a:r>
            <a:r>
              <a:rPr lang="zh-CN" altLang="en-US" sz="2800" b="1" dirty="0"/>
              <a:t> 加分项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：爬虫</a:t>
            </a:r>
            <a:r>
              <a:rPr lang="en-US" altLang="zh-CN" sz="2800" b="1" dirty="0"/>
              <a:t>+Web</a:t>
            </a:r>
            <a:r>
              <a:rPr lang="zh-CN" altLang="en-US" sz="2800" b="1" dirty="0"/>
              <a:t>衔接</a:t>
            </a:r>
            <a:endParaRPr lang="en-US" altLang="zh-CN" sz="12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将爬虫和</a:t>
            </a:r>
            <a:r>
              <a:rPr lang="en-US" altLang="zh-CN" sz="2000" b="1" dirty="0">
                <a:solidFill>
                  <a:srgbClr val="000000"/>
                </a:solidFill>
              </a:rPr>
              <a:t>Web</a:t>
            </a:r>
            <a:r>
              <a:rPr lang="zh-CN" altLang="en-US" sz="2000" b="1" dirty="0">
                <a:solidFill>
                  <a:srgbClr val="000000"/>
                </a:solidFill>
              </a:rPr>
              <a:t>系统集成为一个系统，并增加管理页面，包含一个按钮  </a:t>
            </a:r>
            <a:r>
              <a:rPr lang="en-US" altLang="zh-CN" sz="2000" b="1" dirty="0">
                <a:solidFill>
                  <a:srgbClr val="000000"/>
                </a:solidFill>
              </a:rPr>
              <a:t>【</a:t>
            </a:r>
            <a:r>
              <a:rPr lang="zh-CN" altLang="en-US" sz="2000" b="1" dirty="0">
                <a:solidFill>
                  <a:srgbClr val="000000"/>
                </a:solidFill>
              </a:rPr>
              <a:t>开始爬虫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</a:rPr>
              <a:t>停止爬虫</a:t>
            </a:r>
            <a:r>
              <a:rPr lang="en-US" altLang="zh-CN" sz="2000" b="1" dirty="0">
                <a:solidFill>
                  <a:srgbClr val="000000"/>
                </a:solidFill>
              </a:rPr>
              <a:t>】</a:t>
            </a:r>
            <a:r>
              <a:rPr lang="zh-CN" altLang="en-US" sz="2000" b="1" dirty="0">
                <a:solidFill>
                  <a:srgbClr val="000000"/>
                </a:solidFill>
              </a:rPr>
              <a:t>，点击该按钮后系统自动在后台</a:t>
            </a:r>
            <a:r>
              <a:rPr lang="en-US" altLang="zh-CN" sz="2000" b="1" dirty="0">
                <a:solidFill>
                  <a:srgbClr val="000000"/>
                </a:solidFill>
              </a:rPr>
              <a:t>【</a:t>
            </a:r>
            <a:r>
              <a:rPr lang="zh-CN" altLang="en-US" sz="2000" b="1" dirty="0">
                <a:solidFill>
                  <a:srgbClr val="000000"/>
                </a:solidFill>
              </a:rPr>
              <a:t>开始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</a:rPr>
              <a:t>暂停</a:t>
            </a:r>
            <a:r>
              <a:rPr lang="en-US" altLang="zh-CN" sz="2000" b="1" dirty="0">
                <a:solidFill>
                  <a:srgbClr val="000000"/>
                </a:solidFill>
              </a:rPr>
              <a:t>】</a:t>
            </a:r>
            <a:r>
              <a:rPr lang="zh-CN" altLang="en-US" sz="2000" b="1" dirty="0">
                <a:solidFill>
                  <a:srgbClr val="000000"/>
                </a:solidFill>
              </a:rPr>
              <a:t>爬虫与数据预处理工作（更新相关索引）。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在爬虫进行时，不影响前台</a:t>
            </a:r>
            <a:r>
              <a:rPr lang="en-US" altLang="zh-CN" sz="2000" b="1" dirty="0">
                <a:solidFill>
                  <a:srgbClr val="000000"/>
                </a:solidFill>
              </a:rPr>
              <a:t>Web</a:t>
            </a:r>
            <a:r>
              <a:rPr lang="zh-CN" altLang="en-US" sz="2000" b="1" dirty="0">
                <a:solidFill>
                  <a:srgbClr val="000000"/>
                </a:solidFill>
              </a:rPr>
              <a:t>页面的访问，并且新爬取的新闻在预处理结束后能够更新到</a:t>
            </a:r>
            <a:r>
              <a:rPr lang="en-US" altLang="zh-CN" sz="2000" b="1" dirty="0">
                <a:solidFill>
                  <a:srgbClr val="000000"/>
                </a:solidFill>
              </a:rPr>
              <a:t>Web</a:t>
            </a:r>
            <a:r>
              <a:rPr lang="zh-CN" altLang="en-US" sz="2000" b="1" dirty="0">
                <a:solidFill>
                  <a:srgbClr val="000000"/>
                </a:solidFill>
              </a:rPr>
              <a:t>系统中显示（更新球队的相关新闻、新闻能被搜索到、更新球队热度榜）。</a:t>
            </a: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5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>
            <a:extLst>
              <a:ext uri="{FF2B5EF4-FFF2-40B4-BE49-F238E27FC236}">
                <a16:creationId xmlns:a16="http://schemas.microsoft.com/office/drawing/2014/main" id="{762B9144-4EED-4B44-8D23-DA76C3B026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注意事项</a:t>
            </a:r>
          </a:p>
        </p:txBody>
      </p:sp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E19C830F-F890-9F4B-BD9D-DB8DA09FF36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23850" y="1052513"/>
            <a:ext cx="9001125" cy="5328815"/>
          </a:xfrm>
        </p:spPr>
        <p:txBody>
          <a:bodyPr/>
          <a:lstStyle/>
          <a:p>
            <a:pPr eaLnBrk="1" hangingPunct="1"/>
            <a:r>
              <a:rPr lang="zh-CN" altLang="en-US" sz="2800" b="1" dirty="0"/>
              <a:t>完美完成基本要求</a:t>
            </a:r>
            <a:r>
              <a:rPr lang="en-US" altLang="zh-CN" sz="2800" b="1" dirty="0"/>
              <a:t>+</a:t>
            </a:r>
            <a:r>
              <a:rPr lang="zh-CN" altLang="en-US" sz="2800" b="1" dirty="0">
                <a:solidFill>
                  <a:srgbClr val="C00000"/>
                </a:solidFill>
              </a:rPr>
              <a:t>任一</a:t>
            </a:r>
            <a:r>
              <a:rPr lang="zh-CN" altLang="en-US" sz="2800" b="1" dirty="0"/>
              <a:t>加分项</a:t>
            </a:r>
            <a:r>
              <a:rPr lang="en-US" altLang="zh-CN" sz="2800" b="1" dirty="0"/>
              <a:t>=100</a:t>
            </a:r>
            <a:r>
              <a:rPr lang="zh-CN" altLang="en-US" sz="2800" b="1" dirty="0"/>
              <a:t>分</a:t>
            </a:r>
            <a:endParaRPr lang="en-US" altLang="zh-CN" sz="2800" b="1" dirty="0"/>
          </a:p>
          <a:p>
            <a:pPr eaLnBrk="1" hangingPunct="1"/>
            <a:r>
              <a:rPr lang="zh-CN" altLang="en-US" sz="2800" b="1" dirty="0"/>
              <a:t>爬虫过程</a:t>
            </a:r>
            <a:endParaRPr lang="en-US" altLang="zh-CN" sz="28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注意网站可能存在的反爬机制，并调整爬虫策略</a:t>
            </a:r>
            <a:endParaRPr lang="en-US" altLang="zh-CN" sz="20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不要野蛮抓取、两次爬取中间建议停顿一定时间</a:t>
            </a:r>
            <a:endParaRPr lang="en-US" altLang="zh-CN" sz="16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动态</a:t>
            </a:r>
            <a:r>
              <a:rPr lang="en-US" altLang="zh-CN" sz="1600" b="1" dirty="0"/>
              <a:t>User-Agent</a:t>
            </a:r>
            <a:r>
              <a:rPr lang="zh-CN" altLang="en-US" sz="1600" b="1" dirty="0"/>
              <a:t>头</a:t>
            </a:r>
            <a:endParaRPr lang="en-US" altLang="zh-CN" sz="16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（有条件）代理池</a:t>
            </a:r>
            <a:endParaRPr lang="en-US" altLang="zh-CN" sz="16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不限制爬虫所使用的</a:t>
            </a:r>
            <a:r>
              <a:rPr lang="en-US" altLang="zh-CN" sz="2000" b="1" dirty="0"/>
              <a:t>Python</a:t>
            </a:r>
            <a:r>
              <a:rPr lang="zh-CN" altLang="en-US" sz="2000" b="1" dirty="0"/>
              <a:t>第三方工具（</a:t>
            </a:r>
            <a:r>
              <a:rPr lang="en-US" altLang="zh-CN" sz="2000" b="1" dirty="0"/>
              <a:t>bs4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Scrapy</a:t>
            </a:r>
            <a:r>
              <a:rPr lang="zh-CN" altLang="en-US" sz="2000" b="1" dirty="0"/>
              <a:t>等）</a:t>
            </a:r>
            <a:endParaRPr lang="en-US" altLang="zh-CN" sz="2000" b="1" dirty="0"/>
          </a:p>
          <a:p>
            <a:pPr eaLnBrk="1" hangingPunct="1"/>
            <a:r>
              <a:rPr lang="zh-CN" altLang="en-US" sz="2800" b="1" dirty="0"/>
              <a:t>相关技术</a:t>
            </a:r>
            <a:endParaRPr lang="en-US" altLang="zh-CN" sz="2800" b="1" dirty="0"/>
          </a:p>
          <a:p>
            <a:pPr lvl="1" eaLnBrk="1" hangingPunct="1"/>
            <a:r>
              <a:rPr lang="zh-CN" altLang="en-US" sz="2000" b="1" dirty="0"/>
              <a:t>分词：</a:t>
            </a:r>
            <a:r>
              <a:rPr lang="en-US" altLang="zh-CN" sz="2000" b="1" dirty="0" err="1"/>
              <a:t>jieba</a:t>
            </a:r>
            <a:r>
              <a:rPr lang="zh-CN" altLang="en-US" sz="2000" b="1" dirty="0"/>
              <a:t>等中文分词工具 </a:t>
            </a:r>
            <a:r>
              <a:rPr lang="en-US" altLang="zh-CN" sz="2000" dirty="0">
                <a:solidFill>
                  <a:srgbClr val="6795B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https://github.com/fxsjy/jieba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倒排索引：记录有哪些文档包含了该词</a:t>
            </a:r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TF-IDF</a:t>
            </a:r>
            <a:r>
              <a:rPr lang="zh-CN" altLang="en-US" sz="2000" b="1" dirty="0"/>
              <a:t>：分析字词的重要性指标，用来评价多关键词搜索时文档与用户查询之间的相关程度。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>
            <a:extLst>
              <a:ext uri="{FF2B5EF4-FFF2-40B4-BE49-F238E27FC236}">
                <a16:creationId xmlns:a16="http://schemas.microsoft.com/office/drawing/2014/main" id="{FF95D538-62E9-ED47-B759-9EE8D2AAD7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提交内容</a:t>
            </a:r>
          </a:p>
        </p:txBody>
      </p:sp>
      <p:sp>
        <p:nvSpPr>
          <p:cNvPr id="28674" name="内容占位符 2">
            <a:extLst>
              <a:ext uri="{FF2B5EF4-FFF2-40B4-BE49-F238E27FC236}">
                <a16:creationId xmlns:a16="http://schemas.microsoft.com/office/drawing/2014/main" id="{9103EF92-4292-0D40-85A6-7AFE60D7FC9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96875" y="1484313"/>
            <a:ext cx="8353425" cy="4051300"/>
          </a:xfrm>
        </p:spPr>
        <p:txBody>
          <a:bodyPr/>
          <a:lstStyle/>
          <a:p>
            <a:pPr eaLnBrk="1" hangingPunct="1"/>
            <a:r>
              <a:rPr lang="zh-CN" altLang="en-US" sz="2800" b="1" dirty="0"/>
              <a:t>源代码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爬虫代码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en-US" altLang="zh-CN" sz="2000" b="1" dirty="0"/>
              <a:t>Web</a:t>
            </a:r>
            <a:r>
              <a:rPr lang="zh-CN" altLang="en-US" sz="2000" b="1" dirty="0"/>
              <a:t>工程代码</a:t>
            </a:r>
            <a:endParaRPr lang="en-US" altLang="zh-CN" sz="20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文档</a:t>
            </a:r>
            <a:endParaRPr lang="en-US" altLang="zh-CN" sz="28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对每个功能进行介绍展示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总新闻量及查询时间等性能统计信息</a:t>
            </a:r>
            <a:endParaRPr lang="en-US" altLang="zh-CN" sz="20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b="1" dirty="0"/>
              <a:t>各个功能涉及的技术（分词、索引、搜索匹配程度等）进行说明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>
            <a:extLst>
              <a:ext uri="{FF2B5EF4-FFF2-40B4-BE49-F238E27FC236}">
                <a16:creationId xmlns:a16="http://schemas.microsoft.com/office/drawing/2014/main" id="{83EF6524-7F1B-2F40-9262-80493FCDFA7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b="1"/>
          </a:p>
        </p:txBody>
      </p:sp>
      <p:sp>
        <p:nvSpPr>
          <p:cNvPr id="29698" name="内容占位符 2">
            <a:extLst>
              <a:ext uri="{FF2B5EF4-FFF2-40B4-BE49-F238E27FC236}">
                <a16:creationId xmlns:a16="http://schemas.microsoft.com/office/drawing/2014/main" id="{2F01336D-5211-B14D-A15B-E66E7D079DA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971550" y="2708275"/>
            <a:ext cx="7921625" cy="25939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4800" b="1">
                <a:solidFill>
                  <a:srgbClr val="FF0000"/>
                </a:solidFill>
              </a:rPr>
              <a:t>Thanks and Have Fun</a:t>
            </a:r>
            <a:endParaRPr lang="zh-CN" altLang="en-US" sz="4800" b="1">
              <a:solidFill>
                <a:srgbClr val="FF0000"/>
              </a:solidFill>
            </a:endParaRPr>
          </a:p>
        </p:txBody>
      </p:sp>
      <p:sp>
        <p:nvSpPr>
          <p:cNvPr id="29699" name="矩形 1">
            <a:extLst>
              <a:ext uri="{FF2B5EF4-FFF2-40B4-BE49-F238E27FC236}">
                <a16:creationId xmlns:a16="http://schemas.microsoft.com/office/drawing/2014/main" id="{126BD070-DA6B-3C4A-9943-BA4A4A09A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508500"/>
            <a:ext cx="59039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1800" dirty="0"/>
              <a:t>如对该作业有任何疑问，请</a:t>
            </a:r>
            <a:r>
              <a:rPr kumimoji="1" lang="en-US" altLang="zh-CN" sz="1800" dirty="0"/>
              <a:t>e-mail</a:t>
            </a:r>
            <a:r>
              <a:rPr kumimoji="1" lang="zh-CN" altLang="en-US" sz="1800" dirty="0"/>
              <a:t>到</a:t>
            </a:r>
            <a:br>
              <a:rPr kumimoji="1" lang="en-US" altLang="zh-CN" sz="1800" dirty="0"/>
            </a:br>
            <a:r>
              <a:rPr kumimoji="1" lang="en-US" altLang="zh-CN" sz="1800" dirty="0"/>
              <a:t>zhaoty17@mails.tsinghua.edu.cn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矩形 2">
            <a:extLst>
              <a:ext uri="{FF2B5EF4-FFF2-40B4-BE49-F238E27FC236}">
                <a16:creationId xmlns:a16="http://schemas.microsoft.com/office/drawing/2014/main" id="{443288AF-6EDD-A543-AB7A-686984491B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42938" y="0"/>
            <a:ext cx="7772400" cy="914400"/>
          </a:xfrm>
        </p:spPr>
        <p:txBody>
          <a:bodyPr/>
          <a:lstStyle/>
          <a:p>
            <a:pPr algn="ctr" eaLnBrk="1" hangingPunct="1"/>
            <a:r>
              <a:rPr lang="zh-CN" altLang="en-US" sz="4000" b="1"/>
              <a:t>实验目的</a:t>
            </a:r>
            <a:r>
              <a:rPr lang="zh-CN" altLang="en-US" b="1"/>
              <a:t>	</a:t>
            </a:r>
          </a:p>
        </p:txBody>
      </p:sp>
      <p:sp>
        <p:nvSpPr>
          <p:cNvPr id="16386" name="矩形 3">
            <a:extLst>
              <a:ext uri="{FF2B5EF4-FFF2-40B4-BE49-F238E27FC236}">
                <a16:creationId xmlns:a16="http://schemas.microsoft.com/office/drawing/2014/main" id="{04E0D3AC-ABCA-3043-B6BF-9E864D02EC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917700"/>
            <a:ext cx="7772400" cy="37719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</a:t>
            </a:r>
            <a:r>
              <a:rPr lang="en-US" altLang="zh-CN" b="1" dirty="0"/>
              <a:t>Python</a:t>
            </a:r>
            <a:r>
              <a:rPr lang="zh-CN" altLang="en-US" b="1" dirty="0"/>
              <a:t>的简单爬虫功能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掌握用正则表达式提取关键信息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掌握</a:t>
            </a:r>
            <a:r>
              <a:rPr lang="en-US" altLang="zh-CN" b="1" dirty="0"/>
              <a:t>Django</a:t>
            </a:r>
            <a:r>
              <a:rPr lang="zh-CN" altLang="en-US" b="1" dirty="0"/>
              <a:t>的</a:t>
            </a:r>
            <a:r>
              <a:rPr lang="en-US" altLang="zh-CN" b="1" dirty="0"/>
              <a:t>MVC</a:t>
            </a:r>
            <a:r>
              <a:rPr lang="zh-CN" altLang="en-US" b="1" dirty="0"/>
              <a:t>框架思想</a:t>
            </a:r>
            <a:endParaRPr lang="en-US" altLang="zh-CN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编写一个</a:t>
            </a:r>
            <a:r>
              <a:rPr lang="zh-CN" altLang="zh-CN" b="1" dirty="0"/>
              <a:t>新闻信息</a:t>
            </a:r>
            <a:r>
              <a:rPr lang="zh-CN" altLang="en-US" b="1" dirty="0"/>
              <a:t>整合与检索系统</a:t>
            </a:r>
          </a:p>
        </p:txBody>
      </p:sp>
    </p:spTree>
  </p:cSld>
  <p:clrMapOvr>
    <a:masterClrMapping/>
  </p:clrMapOvr>
  <p:transition spd="slow" advTm="179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矩形 2">
            <a:extLst>
              <a:ext uri="{FF2B5EF4-FFF2-40B4-BE49-F238E27FC236}">
                <a16:creationId xmlns:a16="http://schemas.microsoft.com/office/drawing/2014/main" id="{CD9D64C8-4409-0B4D-B4C7-6A8174E766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131050" cy="820738"/>
          </a:xfrm>
        </p:spPr>
        <p:txBody>
          <a:bodyPr/>
          <a:lstStyle/>
          <a:p>
            <a:pPr algn="ctr" eaLnBrk="1" hangingPunct="1"/>
            <a:r>
              <a:rPr lang="zh-CN" altLang="en-US" sz="4000" b="1"/>
              <a:t>实验内容及要求</a:t>
            </a:r>
          </a:p>
        </p:txBody>
      </p:sp>
      <p:sp>
        <p:nvSpPr>
          <p:cNvPr id="17410" name="矩形 3">
            <a:extLst>
              <a:ext uri="{FF2B5EF4-FFF2-40B4-BE49-F238E27FC236}">
                <a16:creationId xmlns:a16="http://schemas.microsoft.com/office/drawing/2014/main" id="{EA7B84D9-56E3-AF41-9B2B-1D30220C09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23950"/>
            <a:ext cx="9467850" cy="5257800"/>
          </a:xfrm>
        </p:spPr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2800" b="1" dirty="0"/>
              <a:t>用</a:t>
            </a:r>
            <a:r>
              <a:rPr lang="en-US" altLang="zh-CN" sz="2800" b="1" dirty="0"/>
              <a:t>Django</a:t>
            </a:r>
            <a:r>
              <a:rPr lang="zh-CN" altLang="en-US" sz="2800" b="1" dirty="0"/>
              <a:t>框架搭建一个</a:t>
            </a:r>
            <a:r>
              <a:rPr lang="zh-CN" altLang="zh-CN" sz="2800" b="1" dirty="0"/>
              <a:t>新闻信息</a:t>
            </a:r>
            <a:r>
              <a:rPr lang="zh-CN" altLang="en-US" sz="2800" b="1" dirty="0"/>
              <a:t>检索系统</a:t>
            </a:r>
            <a:endParaRPr lang="en-US" altLang="zh-CN" sz="2800" b="1" dirty="0"/>
          </a:p>
          <a:p>
            <a:pPr eaLnBrk="1" hangingPunct="1">
              <a:lnSpc>
                <a:spcPct val="200000"/>
              </a:lnSpc>
            </a:pPr>
            <a:r>
              <a:rPr lang="en-US" altLang="zh-CN" sz="2800" b="1" dirty="0"/>
              <a:t>(1) </a:t>
            </a:r>
            <a:r>
              <a:rPr lang="zh-CN" altLang="en-US" sz="2800" b="1" dirty="0"/>
              <a:t>数据爬取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从国内新闻网站中任选，爬取其中的体育板块下某赛事</a:t>
            </a:r>
            <a:r>
              <a:rPr lang="en-US" altLang="zh-CN" sz="2000" b="1" dirty="0">
                <a:solidFill>
                  <a:srgbClr val="000000"/>
                </a:solidFill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</a:rPr>
              <a:t>联赛</a:t>
            </a:r>
            <a:r>
              <a:rPr lang="zh-CN" altLang="zh-CN" sz="2000" b="1" dirty="0">
                <a:solidFill>
                  <a:srgbClr val="000000"/>
                </a:solidFill>
              </a:rPr>
              <a:t>新闻</a:t>
            </a:r>
            <a:r>
              <a:rPr lang="zh-CN" altLang="en-US" sz="2000" b="1" dirty="0">
                <a:solidFill>
                  <a:srgbClr val="000000"/>
                </a:solidFill>
              </a:rPr>
              <a:t>信息（例：</a:t>
            </a:r>
            <a:r>
              <a:rPr lang="en-US" altLang="zh-CN" sz="2000" b="1" dirty="0">
                <a:solidFill>
                  <a:srgbClr val="000000"/>
                </a:solidFill>
              </a:rPr>
              <a:t>NBA</a:t>
            </a:r>
            <a:r>
              <a:rPr lang="zh-CN" altLang="en-US" sz="2000" b="1" dirty="0">
                <a:solidFill>
                  <a:srgbClr val="000000"/>
                </a:solidFill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</a:rPr>
              <a:t>CBA</a:t>
            </a:r>
            <a:r>
              <a:rPr lang="zh-CN" altLang="en-US" sz="2000" b="1" dirty="0">
                <a:solidFill>
                  <a:srgbClr val="000000"/>
                </a:solidFill>
              </a:rPr>
              <a:t>、西甲、英超等，任选一个即可）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2"/>
            <a:r>
              <a:rPr lang="zh-CN" altLang="en-US" sz="1600" dirty="0"/>
              <a:t>腾讯体育 </a:t>
            </a:r>
            <a:r>
              <a:rPr lang="en-US" altLang="zh-CN" sz="1600" dirty="0">
                <a:hlinkClick r:id="rId2"/>
              </a:rPr>
              <a:t>https://sports.qq.com/</a:t>
            </a:r>
            <a:r>
              <a:rPr lang="zh-CN" altLang="en-US" sz="1600" dirty="0"/>
              <a:t>   新浪体育 </a:t>
            </a:r>
            <a:r>
              <a:rPr lang="en-US" altLang="zh-CN" sz="1600" dirty="0">
                <a:hlinkClick r:id="rId3"/>
              </a:rPr>
              <a:t>http://sports.sina.com.cn/</a:t>
            </a:r>
            <a:r>
              <a:rPr lang="zh-CN" altLang="en-US" sz="1600" dirty="0"/>
              <a:t>   </a:t>
            </a:r>
            <a:r>
              <a:rPr lang="en-US" altLang="zh-CN" sz="1600" b="1" dirty="0"/>
              <a:t>……</a:t>
            </a:r>
            <a:endParaRPr lang="en-US" altLang="zh-CN" sz="2000" b="1" dirty="0"/>
          </a:p>
          <a:p>
            <a:pPr lvl="2"/>
            <a:r>
              <a:rPr lang="zh-CN" altLang="en-US" sz="1600" b="1" dirty="0"/>
              <a:t>不少于</a:t>
            </a:r>
            <a:r>
              <a:rPr lang="en-US" altLang="zh-CN" sz="1600" b="1" dirty="0"/>
              <a:t>1000</a:t>
            </a:r>
            <a:r>
              <a:rPr lang="zh-CN" altLang="en-US" sz="1600" b="1" dirty="0"/>
              <a:t>篇，多多益善</a:t>
            </a:r>
            <a:endParaRPr lang="en-US" altLang="zh-CN" sz="1600" b="1" dirty="0"/>
          </a:p>
          <a:p>
            <a:pPr lvl="2"/>
            <a:r>
              <a:rPr lang="zh-CN" altLang="en-US" sz="1600" b="1" dirty="0">
                <a:solidFill>
                  <a:srgbClr val="000000"/>
                </a:solidFill>
              </a:rPr>
              <a:t>爬取的数据包括新闻的标题（副标题）、正文文本、时间、来源等</a:t>
            </a:r>
            <a:endParaRPr lang="en-US" altLang="zh-CN" sz="1600" b="1" dirty="0"/>
          </a:p>
          <a:p>
            <a:pPr lvl="1"/>
            <a:r>
              <a:rPr lang="zh-CN" altLang="en-US" sz="2000" b="1" dirty="0"/>
              <a:t>爬取该赛事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联赛下的所有球队的主页以获取基本信息</a:t>
            </a:r>
            <a:endParaRPr lang="en-US" altLang="zh-CN" sz="2000" b="1" dirty="0"/>
          </a:p>
          <a:p>
            <a:pPr lvl="2"/>
            <a:r>
              <a:rPr lang="zh-CN" altLang="en-US" sz="1600" b="1" dirty="0"/>
              <a:t>例如：</a:t>
            </a:r>
            <a:r>
              <a:rPr lang="en-US" altLang="zh-CN" sz="1600" b="1" dirty="0"/>
              <a:t>NBA</a:t>
            </a:r>
            <a:r>
              <a:rPr lang="zh-CN" altLang="en-US" sz="1600" b="1" dirty="0"/>
              <a:t>爬取湖人、勇士等球队；西甲爬取皇家马德里、巴塞罗那等球队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可在新闻网站爬取，也可在百度百科、</a:t>
            </a:r>
            <a:r>
              <a:rPr lang="en-US" altLang="zh-CN" sz="1600" b="1" dirty="0"/>
              <a:t>Wikipedia</a:t>
            </a:r>
            <a:r>
              <a:rPr lang="zh-CN" altLang="en-US" sz="1600" b="1" dirty="0"/>
              <a:t>等其他网站爬取</a:t>
            </a:r>
            <a:endParaRPr lang="en-US" altLang="zh-CN" sz="1600" b="1" dirty="0"/>
          </a:p>
          <a:p>
            <a:pPr lvl="2"/>
            <a:r>
              <a:rPr lang="zh-CN" altLang="en-US" sz="1600" b="1" dirty="0">
                <a:solidFill>
                  <a:srgbClr val="000000"/>
                </a:solidFill>
              </a:rPr>
              <a:t>包括但不限于：</a:t>
            </a:r>
            <a:r>
              <a:rPr lang="zh-CN" altLang="en-US" sz="1600" b="1" dirty="0">
                <a:solidFill>
                  <a:srgbClr val="FF0000"/>
                </a:solidFill>
              </a:rPr>
              <a:t>球队名称</a:t>
            </a:r>
            <a:r>
              <a:rPr lang="zh-CN" altLang="en-US" sz="1600" b="1" dirty="0">
                <a:solidFill>
                  <a:srgbClr val="000000"/>
                </a:solidFill>
              </a:rPr>
              <a:t>、创建时间、所在城市、</a:t>
            </a:r>
            <a:r>
              <a:rPr lang="zh-CN" altLang="en-US" sz="1600" b="1" dirty="0">
                <a:solidFill>
                  <a:srgbClr val="FF0000"/>
                </a:solidFill>
              </a:rPr>
              <a:t>阵容球员</a:t>
            </a:r>
            <a:r>
              <a:rPr lang="zh-CN" altLang="en-US" sz="1600" b="1" dirty="0">
                <a:solidFill>
                  <a:srgbClr val="000000"/>
                </a:solidFill>
              </a:rPr>
              <a:t>等。</a:t>
            </a:r>
            <a:endParaRPr lang="en-US" altLang="zh-CN" sz="1600" b="1" dirty="0"/>
          </a:p>
          <a:p>
            <a:pPr lvl="1"/>
            <a:endParaRPr lang="zh-CN" altLang="en-US" sz="2000" b="1" dirty="0"/>
          </a:p>
        </p:txBody>
      </p:sp>
    </p:spTree>
  </p:cSld>
  <p:clrMapOvr>
    <a:masterClrMapping/>
  </p:clrMapOvr>
  <p:transition spd="slow" advTm="59987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矩形 2">
            <a:extLst>
              <a:ext uri="{FF2B5EF4-FFF2-40B4-BE49-F238E27FC236}">
                <a16:creationId xmlns:a16="http://schemas.microsoft.com/office/drawing/2014/main" id="{CA99D37C-9A3E-0640-A71F-5B423F1F693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  <a:sym typeface="Arial" panose="020B0604020202020204" pitchFamily="34" charset="0"/>
              </a:rPr>
              <a:t>根节点：</a:t>
            </a:r>
            <a:r>
              <a:rPr lang="zh-CN" altLang="en-US" sz="4000" b="1" dirty="0">
                <a:solidFill>
                  <a:schemeClr val="tx2"/>
                </a:solidFill>
              </a:rPr>
              <a:t>网易体育</a:t>
            </a:r>
            <a:r>
              <a:rPr lang="en-US" altLang="zh-CN" sz="4000" b="1" dirty="0">
                <a:solidFill>
                  <a:schemeClr val="tx2"/>
                </a:solidFill>
              </a:rPr>
              <a:t>NBA</a:t>
            </a:r>
            <a:r>
              <a:rPr lang="zh-CN" altLang="en-US" sz="4000" b="1" dirty="0">
                <a:solidFill>
                  <a:schemeClr val="tx2"/>
                </a:solidFill>
              </a:rPr>
              <a:t>主页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sp>
        <p:nvSpPr>
          <p:cNvPr id="18435" name="矩形 4">
            <a:extLst>
              <a:ext uri="{FF2B5EF4-FFF2-40B4-BE49-F238E27FC236}">
                <a16:creationId xmlns:a16="http://schemas.microsoft.com/office/drawing/2014/main" id="{9B146F30-4F42-B047-8DD4-5A358705D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5959475"/>
            <a:ext cx="29033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hlinkClick r:id="rId6"/>
              </a:rPr>
              <a:t>https://sports.163.com/nba</a:t>
            </a: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68948A-DA5D-FF4E-B014-08E32E2F1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45" y="1125538"/>
            <a:ext cx="6840760" cy="4720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2">
            <a:extLst>
              <a:ext uri="{FF2B5EF4-FFF2-40B4-BE49-F238E27FC236}">
                <a16:creationId xmlns:a16="http://schemas.microsoft.com/office/drawing/2014/main" id="{7F7BC4E2-11E3-B747-86F1-77E2768536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>
                <a:solidFill>
                  <a:schemeClr val="tx2"/>
                </a:solidFill>
              </a:rPr>
              <a:t>一个新闻页面</a:t>
            </a:r>
            <a:endParaRPr lang="zh-CN" altLang="zh-CN" sz="4000" b="1">
              <a:solidFill>
                <a:schemeClr val="tx2"/>
              </a:solidFill>
            </a:endParaRPr>
          </a:p>
        </p:txBody>
      </p:sp>
      <p:sp>
        <p:nvSpPr>
          <p:cNvPr id="19459" name="矩形 2">
            <a:extLst>
              <a:ext uri="{FF2B5EF4-FFF2-40B4-BE49-F238E27FC236}">
                <a16:creationId xmlns:a16="http://schemas.microsoft.com/office/drawing/2014/main" id="{462A39A4-4A38-0C47-9456-E9BD6D8D8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876925"/>
            <a:ext cx="70580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hlinkClick r:id="rId6"/>
              </a:rPr>
              <a:t>https://sports.163.com/19/0820/09/EN0V0TRP0005877U.html</a:t>
            </a: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D0A47E-BDEE-054E-AEFD-A0D2A7BAC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600" y="1125538"/>
            <a:ext cx="6570600" cy="4707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矩形 2">
            <a:extLst>
              <a:ext uri="{FF2B5EF4-FFF2-40B4-BE49-F238E27FC236}">
                <a16:creationId xmlns:a16="http://schemas.microsoft.com/office/drawing/2014/main" id="{7F7BC4E2-11E3-B747-86F1-77E2768536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09600" y="304800"/>
            <a:ext cx="713105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DejaVu Sans" charset="0"/>
              <a:buNone/>
            </a:pPr>
            <a:r>
              <a:rPr lang="zh-CN" altLang="en-US" sz="4000" b="1" dirty="0">
                <a:solidFill>
                  <a:schemeClr val="tx2"/>
                </a:solidFill>
              </a:rPr>
              <a:t>一个球队信息页面</a:t>
            </a:r>
            <a:endParaRPr lang="zh-CN" altLang="zh-CN" sz="4000" b="1" dirty="0">
              <a:solidFill>
                <a:schemeClr val="tx2"/>
              </a:solidFill>
            </a:endParaRPr>
          </a:p>
        </p:txBody>
      </p:sp>
      <p:sp>
        <p:nvSpPr>
          <p:cNvPr id="19459" name="矩形 2">
            <a:extLst>
              <a:ext uri="{FF2B5EF4-FFF2-40B4-BE49-F238E27FC236}">
                <a16:creationId xmlns:a16="http://schemas.microsoft.com/office/drawing/2014/main" id="{462A39A4-4A38-0C47-9456-E9BD6D8D8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876925"/>
            <a:ext cx="70580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800" dirty="0">
                <a:hlinkClick r:id="rId6"/>
              </a:rPr>
              <a:t>http://nba.sports.163.com/team/1000000026/</a:t>
            </a:r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36018C-6D10-4B4B-8008-759C094BC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032" y="1134418"/>
            <a:ext cx="4849736" cy="46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8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系统设计：球队主页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球队主页包含两部分内容：基本信息与相关新闻。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基本信息</a:t>
            </a:r>
            <a:r>
              <a:rPr lang="zh-CN" altLang="en-US" sz="2000" b="1" dirty="0">
                <a:solidFill>
                  <a:srgbClr val="000000"/>
                </a:solidFill>
              </a:rPr>
              <a:t>：系统为每个爬取的球队创建一个首页，首页显示球队基本信息、现役球员等（页面尽量充实）；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相关新闻</a:t>
            </a:r>
            <a:r>
              <a:rPr lang="zh-CN" altLang="en-US" sz="2000" b="1" dirty="0">
                <a:solidFill>
                  <a:srgbClr val="000000"/>
                </a:solidFill>
              </a:rPr>
              <a:t>：对爬取的体育新闻，根据新闻文本内容分析，对与该球队有关（新闻提到该球队或该球队的运动员）的所有新闻，在球队主页列出（新闻数量较多时，进行分页等操作以方便用户交互）。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注意</a:t>
            </a:r>
            <a:r>
              <a:rPr lang="zh-CN" altLang="en-US" sz="2000" b="1" dirty="0">
                <a:solidFill>
                  <a:srgbClr val="000000"/>
                </a:solidFill>
              </a:rPr>
              <a:t>：新闻与球队的相关关系请务必自己通过文本匹配得到，不允许通过原新闻网站上的关联信息（例如超链接、新闻网站中球队主页的相关新闻）获取。</a:t>
            </a:r>
            <a:endParaRPr lang="zh-CN" altLang="zh-CN" sz="1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(2)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系统设计：球队热度榜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设计一个球队热度榜页面，页面包含一个列表，显示球队名称以及球队相关新闻数量等信息，并按照球队的相关新闻数量对球队排序。</a:t>
            </a:r>
            <a:endParaRPr lang="en-US" altLang="zh-CN" sz="20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/>
              <a:t>点击页面中的球队名称可跳转到球队主页。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10532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>
            <a:extLst>
              <a:ext uri="{FF2B5EF4-FFF2-40B4-BE49-F238E27FC236}">
                <a16:creationId xmlns:a16="http://schemas.microsoft.com/office/drawing/2014/main" id="{78DC02F9-1062-A145-ACF8-FD70D1C425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zh-CN" altLang="en-US" b="1"/>
              <a:t>实验内容及要求</a:t>
            </a:r>
          </a:p>
        </p:txBody>
      </p:sp>
      <p:sp>
        <p:nvSpPr>
          <p:cNvPr id="21506" name="内容占位符 2">
            <a:extLst>
              <a:ext uri="{FF2B5EF4-FFF2-40B4-BE49-F238E27FC236}">
                <a16:creationId xmlns:a16="http://schemas.microsoft.com/office/drawing/2014/main" id="{8DE5426E-61D3-BD4B-84A1-7D71439682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7950" y="981075"/>
            <a:ext cx="8964613" cy="5111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(3)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系统设计：新闻详情页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每条新闻有一个新闻详情页，新闻详情页中显示新闻标题与全文。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为新闻正文中包含的球队名与运动员姓名添加超链接，跳转到本系统的球队主页（运动员姓名则跳转到该运动员所属的球队主页即可）。</a:t>
            </a:r>
            <a:endParaRPr lang="en-US" altLang="zh-CN" sz="1000" b="1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CN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187083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singhua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singhua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singhua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singhua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singhua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1772</TotalTime>
  <Pages>0</Pages>
  <Words>1235</Words>
  <Characters>0</Characters>
  <Application>Microsoft Macintosh PowerPoint</Application>
  <DocSecurity>0</DocSecurity>
  <PresentationFormat>全屏显示(4:3)</PresentationFormat>
  <Lines>0</Lines>
  <Paragraphs>85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SimSun</vt:lpstr>
      <vt:lpstr>Microsoft YaHei</vt:lpstr>
      <vt:lpstr>DejaVu Sans</vt:lpstr>
      <vt:lpstr>Arial</vt:lpstr>
      <vt:lpstr>tsinghua-template</vt:lpstr>
      <vt:lpstr>1_tsinghua-template</vt:lpstr>
      <vt:lpstr>大作业三  体育新闻整合与检索系统</vt:lpstr>
      <vt:lpstr>实验目的 </vt:lpstr>
      <vt:lpstr>实验内容及要求</vt:lpstr>
      <vt:lpstr>PowerPoint 演示文稿</vt:lpstr>
      <vt:lpstr>PowerPoint 演示文稿</vt:lpstr>
      <vt:lpstr>PowerPoint 演示文稿</vt:lpstr>
      <vt:lpstr>实验内容及要求</vt:lpstr>
      <vt:lpstr>实验内容及要求</vt:lpstr>
      <vt:lpstr>实验内容及要求</vt:lpstr>
      <vt:lpstr>实验内容及要求</vt:lpstr>
      <vt:lpstr>实验内容及要求</vt:lpstr>
      <vt:lpstr>实验内容及要求</vt:lpstr>
      <vt:lpstr>实验内容及要求</vt:lpstr>
      <vt:lpstr>注意事项</vt:lpstr>
      <vt:lpstr>提交内容</vt:lpstr>
      <vt:lpstr>PowerPoint 演示文稿</vt:lpstr>
    </vt:vector>
  </TitlesOfParts>
  <Manager/>
  <Company>MSPRC</Company>
  <LinksUpToDate>false</LinksUpToDate>
  <CharactersWithSpaces>0</CharactersWithSpaces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洢⻯ϵͳʾ</dc:title>
  <dc:subject/>
  <dc:creator>Administrator</dc:creator>
  <cp:keywords/>
  <dc:description/>
  <cp:lastModifiedBy>赵 天宇</cp:lastModifiedBy>
  <cp:revision>287</cp:revision>
  <dcterms:created xsi:type="dcterms:W3CDTF">2010-07-19T08:18:18Z</dcterms:created>
  <dcterms:modified xsi:type="dcterms:W3CDTF">2019-09-02T02:36:25Z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1033-10.1.0.5503</vt:lpwstr>
  </property>
</Properties>
</file>